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73" r:id="rId3"/>
    <p:sldId id="346" r:id="rId4"/>
    <p:sldId id="345" r:id="rId5"/>
    <p:sldId id="342" r:id="rId6"/>
    <p:sldId id="343" r:id="rId7"/>
    <p:sldId id="344" r:id="rId8"/>
    <p:sldId id="358" r:id="rId9"/>
    <p:sldId id="314" r:id="rId10"/>
    <p:sldId id="350" r:id="rId11"/>
    <p:sldId id="351" r:id="rId12"/>
    <p:sldId id="352" r:id="rId13"/>
    <p:sldId id="359" r:id="rId14"/>
    <p:sldId id="353" r:id="rId15"/>
    <p:sldId id="336" r:id="rId16"/>
    <p:sldId id="357" r:id="rId17"/>
    <p:sldId id="362" r:id="rId18"/>
    <p:sldId id="360" r:id="rId19"/>
    <p:sldId id="349" r:id="rId20"/>
    <p:sldId id="364" r:id="rId21"/>
    <p:sldId id="330" r:id="rId22"/>
    <p:sldId id="257" r:id="rId23"/>
    <p:sldId id="334" r:id="rId24"/>
    <p:sldId id="333" r:id="rId25"/>
    <p:sldId id="261" r:id="rId26"/>
    <p:sldId id="263" r:id="rId27"/>
    <p:sldId id="258" r:id="rId28"/>
    <p:sldId id="338" r:id="rId29"/>
    <p:sldId id="264" r:id="rId30"/>
    <p:sldId id="269" r:id="rId31"/>
    <p:sldId id="268" r:id="rId32"/>
    <p:sldId id="339" r:id="rId33"/>
    <p:sldId id="377" r:id="rId34"/>
    <p:sldId id="367" r:id="rId35"/>
    <p:sldId id="368" r:id="rId36"/>
    <p:sldId id="369" r:id="rId37"/>
    <p:sldId id="370" r:id="rId38"/>
    <p:sldId id="371" r:id="rId39"/>
    <p:sldId id="372" r:id="rId40"/>
    <p:sldId id="373" r:id="rId41"/>
    <p:sldId id="374" r:id="rId42"/>
    <p:sldId id="375" r:id="rId43"/>
    <p:sldId id="376" r:id="rId44"/>
    <p:sldId id="365" r:id="rId45"/>
    <p:sldId id="322" r:id="rId46"/>
  </p:sldIdLst>
  <p:sldSz cx="9144000" cy="6858000" type="screen4x3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4660"/>
  </p:normalViewPr>
  <p:slideViewPr>
    <p:cSldViewPr>
      <p:cViewPr>
        <p:scale>
          <a:sx n="110" d="100"/>
          <a:sy n="110" d="100"/>
        </p:scale>
        <p:origin x="-222" y="8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1D8CEF6-FA3A-DE46-91EA-16BEFB9EEE4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3603A7C-4BFD-0942-ACE5-B49507E18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971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03A7C-4BFD-0942-ACE5-B49507E18EA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746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854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9839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519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86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3781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98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11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456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645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65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422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" y="0"/>
            <a:ext cx="9142985" cy="685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6324600"/>
            <a:ext cx="2133600" cy="396949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76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Multi-device Content Display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>
                <a:solidFill>
                  <a:schemeClr val="accent6"/>
                </a:solidFill>
              </a:rPr>
              <a:t>&amp;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>
                <a:solidFill>
                  <a:schemeClr val="accent6"/>
                </a:solidFill>
              </a:rPr>
              <a:t> Smart Use of Annotation Processing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/>
          <a:lstStyle/>
          <a:p>
            <a:r>
              <a:rPr lang="en-US" dirty="0" smtClean="0"/>
              <a:t>@gdigugli</a:t>
            </a:r>
          </a:p>
          <a:p>
            <a:r>
              <a:rPr lang="en-US" dirty="0" smtClean="0"/>
              <a:t>@dbaeli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181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4953000"/>
            <a:ext cx="7792806" cy="76676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java.util.ResourceBundle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3009899"/>
          </a:xfrm>
        </p:spPr>
        <p:txBody>
          <a:bodyPr>
            <a:normAutofit/>
          </a:bodyPr>
          <a:lstStyle/>
          <a:p>
            <a:r>
              <a:rPr lang="en-US" dirty="0" smtClean="0"/>
              <a:t>The .properties loader for a given Locale</a:t>
            </a:r>
            <a:endParaRPr lang="en-US" dirty="0"/>
          </a:p>
          <a:p>
            <a:r>
              <a:rPr lang="en-US" dirty="0" smtClean="0"/>
              <a:t>Key / Value in .properties</a:t>
            </a:r>
          </a:p>
          <a:p>
            <a:r>
              <a:rPr lang="en-US" dirty="0" smtClean="0"/>
              <a:t>Naming convention for the storage</a:t>
            </a:r>
          </a:p>
          <a:p>
            <a:pPr marL="457200" lvl="1" indent="0">
              <a:buNone/>
            </a:pPr>
            <a:r>
              <a:rPr lang="en-US" dirty="0" err="1" smtClean="0">
                <a:latin typeface="Lucida Console" pitchFamily="49" charset="0"/>
              </a:rPr>
              <a:t>Messages_en_EN.properties</a:t>
            </a:r>
            <a:endParaRPr lang="en-US" dirty="0">
              <a:latin typeface="Lucida Console" pitchFamily="49" charset="0"/>
            </a:endParaRPr>
          </a:p>
        </p:txBody>
      </p:sp>
      <p:grpSp>
        <p:nvGrpSpPr>
          <p:cNvPr id="7" name="Grouper 6"/>
          <p:cNvGrpSpPr/>
          <p:nvPr/>
        </p:nvGrpSpPr>
        <p:grpSpPr>
          <a:xfrm>
            <a:off x="1676400" y="3429000"/>
            <a:ext cx="3280182" cy="926910"/>
            <a:chOff x="1676400" y="3429000"/>
            <a:chExt cx="3280182" cy="926910"/>
          </a:xfrm>
        </p:grpSpPr>
        <p:sp>
          <p:nvSpPr>
            <p:cNvPr id="6" name="ZoneTexte 5"/>
            <p:cNvSpPr txBox="1"/>
            <p:nvPr/>
          </p:nvSpPr>
          <p:spPr>
            <a:xfrm>
              <a:off x="1676400" y="3832690"/>
              <a:ext cx="1573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err="1" smtClean="0"/>
                <a:t>Language</a:t>
              </a:r>
              <a:endParaRPr lang="fr-FR" sz="28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3604930" y="3810000"/>
              <a:ext cx="1351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Country</a:t>
              </a:r>
              <a:endParaRPr lang="fr-FR" sz="2800" dirty="0"/>
            </a:p>
          </p:txBody>
        </p:sp>
        <p:grpSp>
          <p:nvGrpSpPr>
            <p:cNvPr id="9" name="Grouper 8"/>
            <p:cNvGrpSpPr/>
            <p:nvPr/>
          </p:nvGrpSpPr>
          <p:grpSpPr>
            <a:xfrm>
              <a:off x="2463209" y="3429000"/>
              <a:ext cx="1817547" cy="533400"/>
              <a:chOff x="4403463" y="3886200"/>
              <a:chExt cx="1817547" cy="5334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800600" y="3886200"/>
                <a:ext cx="533400" cy="3810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79646"/>
                  </a:solidFill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5349993" y="3886200"/>
                <a:ext cx="533400" cy="3810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79646"/>
                  </a:solidFill>
                </a:endParaRPr>
              </a:p>
            </p:txBody>
          </p:sp>
          <p:cxnSp>
            <p:nvCxnSpPr>
              <p:cNvPr id="8" name="Connecteur droit avec flèche 7"/>
              <p:cNvCxnSpPr>
                <a:stCxn id="6" idx="0"/>
                <a:endCxn id="4" idx="2"/>
              </p:cNvCxnSpPr>
              <p:nvPr/>
            </p:nvCxnSpPr>
            <p:spPr>
              <a:xfrm flipV="1">
                <a:off x="4403463" y="4267200"/>
                <a:ext cx="663837" cy="152400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avec flèche 12"/>
              <p:cNvCxnSpPr>
                <a:stCxn id="11" idx="0"/>
                <a:endCxn id="5" idx="2"/>
              </p:cNvCxnSpPr>
              <p:nvPr/>
            </p:nvCxnSpPr>
            <p:spPr>
              <a:xfrm flipH="1" flipV="1">
                <a:off x="5616693" y="4267200"/>
                <a:ext cx="604317" cy="152400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2717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79646"/>
                </a:solidFill>
              </a:rPr>
              <a:t>java.util.MessageFormat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600" y="3429000"/>
            <a:ext cx="8763000" cy="2286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Tiny templating</a:t>
            </a:r>
            <a:endParaRPr lang="en-US" dirty="0"/>
          </a:p>
          <a:p>
            <a:r>
              <a:rPr lang="fr-FR" dirty="0"/>
              <a:t>f</a:t>
            </a:r>
            <a:r>
              <a:rPr lang="en-US" dirty="0" err="1" smtClean="0"/>
              <a:t>ormat</a:t>
            </a:r>
            <a:r>
              <a:rPr lang="en-US" dirty="0" smtClean="0"/>
              <a:t>(“&lt;pattern&gt;”, </a:t>
            </a:r>
            <a:r>
              <a:rPr lang="en-US" dirty="0" err="1" smtClean="0"/>
              <a:t>args</a:t>
            </a:r>
            <a:r>
              <a:rPr lang="en-US" dirty="0" smtClean="0"/>
              <a:t>)</a:t>
            </a:r>
          </a:p>
          <a:p>
            <a:r>
              <a:rPr lang="en-US" dirty="0" smtClean="0"/>
              <a:t>Date, numbers are formatted according to the Locale</a:t>
            </a:r>
          </a:p>
          <a:p>
            <a:r>
              <a:rPr lang="en-US" dirty="0" smtClean="0"/>
              <a:t>Options, conditional values easy to use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38" y="1219200"/>
            <a:ext cx="6773562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2151655"/>
            <a:ext cx="6020753" cy="819150"/>
          </a:xfrm>
          <a:prstGeom prst="rect">
            <a:avLst/>
          </a:prstGeom>
          <a:noFill/>
          <a:ln w="28575">
            <a:solidFill>
              <a:srgbClr val="F7964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00" y="2838450"/>
            <a:ext cx="3981450" cy="1047750"/>
          </a:xfrm>
          <a:prstGeom prst="rect">
            <a:avLst/>
          </a:prstGeom>
          <a:noFill/>
          <a:ln w="28575">
            <a:solidFill>
              <a:srgbClr val="F7964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Connecteur en arc 6"/>
          <p:cNvCxnSpPr>
            <a:stCxn id="3075" idx="2"/>
            <a:endCxn id="3077" idx="1"/>
          </p:cNvCxnSpPr>
          <p:nvPr/>
        </p:nvCxnSpPr>
        <p:spPr>
          <a:xfrm rot="16200000" flipH="1">
            <a:off x="3785928" y="2423853"/>
            <a:ext cx="391520" cy="1485423"/>
          </a:xfrm>
          <a:prstGeom prst="curvedConnector2">
            <a:avLst/>
          </a:prstGeom>
          <a:ln w="28575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0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.properties issues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Low quality control</a:t>
            </a:r>
          </a:p>
          <a:p>
            <a:pPr lvl="1"/>
            <a:r>
              <a:rPr lang="en-US" dirty="0" smtClean="0"/>
              <a:t>Keys are strings in the code</a:t>
            </a:r>
          </a:p>
          <a:p>
            <a:pPr lvl="1"/>
            <a:r>
              <a:rPr lang="en-US" dirty="0" smtClean="0"/>
              <a:t>Poor IDE support</a:t>
            </a:r>
          </a:p>
          <a:p>
            <a:pPr lvl="2"/>
            <a:r>
              <a:rPr lang="en-US" dirty="0" smtClean="0"/>
              <a:t>No warning on unused or wrong keys</a:t>
            </a:r>
          </a:p>
          <a:p>
            <a:pPr lvl="1"/>
            <a:r>
              <a:rPr lang="en-US" dirty="0" smtClean="0"/>
              <a:t>Encoding Hell </a:t>
            </a:r>
          </a:p>
          <a:p>
            <a:pPr lvl="2"/>
            <a:r>
              <a:rPr lang="en-US" dirty="0" smtClean="0"/>
              <a:t>use \</a:t>
            </a:r>
            <a:r>
              <a:rPr lang="en-US" dirty="0" err="1" smtClean="0"/>
              <a:t>uxxxx</a:t>
            </a:r>
            <a:r>
              <a:rPr lang="en-US" dirty="0" smtClean="0"/>
              <a:t> or you’re in trouble</a:t>
            </a:r>
          </a:p>
          <a:p>
            <a:r>
              <a:rPr lang="en-US" dirty="0" smtClean="0"/>
              <a:t>Forces you to maintain two files in sync</a:t>
            </a:r>
          </a:p>
          <a:p>
            <a:pPr lvl="1"/>
            <a:r>
              <a:rPr lang="en-US" dirty="0" smtClean="0"/>
              <a:t>key declaration / value in .properties</a:t>
            </a:r>
          </a:p>
          <a:p>
            <a:pPr lvl="1"/>
            <a:r>
              <a:rPr lang="en-US" dirty="0" smtClean="0"/>
              <a:t>Key usage in the .java files</a:t>
            </a:r>
          </a:p>
        </p:txBody>
      </p:sp>
    </p:spTree>
    <p:extLst>
      <p:ext uri="{BB962C8B-B14F-4D97-AF65-F5344CB8AC3E}">
        <p14:creationId xmlns:p14="http://schemas.microsoft.com/office/powerpoint/2010/main" val="75232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382000" cy="5410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7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Interfaces representing each set of .properties</a:t>
            </a:r>
          </a:p>
          <a:p>
            <a:r>
              <a:rPr lang="en-US" dirty="0" smtClean="0"/>
              <a:t>The methods acts as keys</a:t>
            </a:r>
          </a:p>
        </p:txBody>
      </p:sp>
      <p:sp>
        <p:nvSpPr>
          <p:cNvPr id="8" name="Flèche angle droit à deux pointes 7"/>
          <p:cNvSpPr/>
          <p:nvPr/>
        </p:nvSpPr>
        <p:spPr>
          <a:xfrm rot="16200000">
            <a:off x="5200650" y="2971223"/>
            <a:ext cx="1409700" cy="1600200"/>
          </a:xfrm>
          <a:prstGeom prst="leftUpArrow">
            <a:avLst>
              <a:gd name="adj1" fmla="val 2094"/>
              <a:gd name="adj2" fmla="val 6396"/>
              <a:gd name="adj3" fmla="val 1018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600200" y="5486400"/>
            <a:ext cx="154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Messages.java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943600" y="54864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Messages.properties</a:t>
            </a:r>
            <a:endParaRPr lang="fr-FR" dirty="0"/>
          </a:p>
        </p:txBody>
      </p:sp>
      <p:pic>
        <p:nvPicPr>
          <p:cNvPr id="10" name="Image 9" descr="Java_Messages_Si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67000"/>
            <a:ext cx="4575311" cy="26543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12" name="Image 11" descr="Java_Messages_propert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572000"/>
            <a:ext cx="3060700" cy="7239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</p:spTree>
    <p:extLst>
      <p:ext uri="{BB962C8B-B14F-4D97-AF65-F5344CB8AC3E}">
        <p14:creationId xmlns:p14="http://schemas.microsoft.com/office/powerpoint/2010/main" val="17599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Annotations and Code generation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Same pattern as in GWT, but for J2SE</a:t>
            </a:r>
          </a:p>
          <a:p>
            <a:r>
              <a:rPr lang="en-US" dirty="0" smtClean="0"/>
              <a:t>Annotate your code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@MessageBundle to mark interfaces</a:t>
            </a:r>
          </a:p>
          <a:p>
            <a:pPr lvl="2">
              <a:buFont typeface="Wingdings" charset="0"/>
              <a:buChar char="è"/>
            </a:pPr>
            <a:r>
              <a:rPr lang="en-US" dirty="0" smtClean="0"/>
              <a:t>  represents a ResourceBundle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@Message to mark methods</a:t>
            </a:r>
          </a:p>
          <a:p>
            <a:pPr lvl="2">
              <a:buFont typeface="Wingdings" charset="0"/>
              <a:buChar char="è"/>
            </a:pPr>
            <a:r>
              <a:rPr lang="en-US" dirty="0" smtClean="0"/>
              <a:t>represents a localization key</a:t>
            </a:r>
          </a:p>
          <a:p>
            <a:r>
              <a:rPr lang="en-US" dirty="0" smtClean="0"/>
              <a:t>Generate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.properties file (for ‘default’)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 ResourceBundle for each .properties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Manage other languages out-side your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 benefits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you can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Refactor your keys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Maintain the </a:t>
            </a:r>
            <a:r>
              <a:rPr lang="en-US" dirty="0"/>
              <a:t>‘default’ </a:t>
            </a:r>
            <a:r>
              <a:rPr lang="en-US" dirty="0" smtClean="0"/>
              <a:t>in Java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Never change a .properties file for default locale</a:t>
            </a:r>
          </a:p>
          <a:p>
            <a:r>
              <a:rPr lang="en-US" dirty="0" smtClean="0"/>
              <a:t>And use it with other libs: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GWT (done on GitHub)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Even JQuery, Dojo, CoffeeScript (planned)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2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382000" cy="5334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Extend this pattern for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Multi-display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40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9646"/>
                </a:solidFill>
              </a:rPr>
              <a:t>Extended to displays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mobile support in @Message declaration</a:t>
            </a:r>
            <a:endParaRPr lang="en-US" dirty="0"/>
          </a:p>
        </p:txBody>
      </p:sp>
      <p:sp>
        <p:nvSpPr>
          <p:cNvPr id="10" name="Flèche à trois pointes 9"/>
          <p:cNvSpPr/>
          <p:nvPr/>
        </p:nvSpPr>
        <p:spPr>
          <a:xfrm rot="16200000">
            <a:off x="5162550" y="3524250"/>
            <a:ext cx="1028700" cy="1447800"/>
          </a:xfrm>
          <a:prstGeom prst="leftRightUpArrow">
            <a:avLst>
              <a:gd name="adj1" fmla="val 2245"/>
              <a:gd name="adj2" fmla="val 11532"/>
              <a:gd name="adj3" fmla="val 9288"/>
            </a:avLst>
          </a:prstGeom>
          <a:solidFill>
            <a:srgbClr val="F79646"/>
          </a:solidFill>
          <a:ln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219200" y="5638800"/>
            <a:ext cx="154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Messages.java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6019800" y="556260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MobileMessages.properties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6019800" y="2438400"/>
            <a:ext cx="290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DesktopMessages.properties</a:t>
            </a:r>
            <a:endParaRPr lang="fr-FR" dirty="0"/>
          </a:p>
        </p:txBody>
      </p:sp>
      <p:pic>
        <p:nvPicPr>
          <p:cNvPr id="15" name="Image 14" descr="Java_Messages_propert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895600"/>
            <a:ext cx="3060700" cy="7239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16" name="Image 15" descr="Java_Messages_Mobile_propert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99" y="4837545"/>
            <a:ext cx="3054263" cy="699655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17" name="Image 16" descr="Java_Messages_Mobi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19400"/>
            <a:ext cx="4648200" cy="2693622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</p:spTree>
    <p:extLst>
      <p:ext uri="{BB962C8B-B14F-4D97-AF65-F5344CB8AC3E}">
        <p14:creationId xmlns:p14="http://schemas.microsoft.com/office/powerpoint/2010/main" val="337833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rgbClr val="F79646"/>
                </a:solidFill>
              </a:rPr>
              <a:t>Extended to displays</a:t>
            </a:r>
            <a:endParaRPr lang="fr-FR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ResourceBundle by kind of display</a:t>
            </a:r>
          </a:p>
          <a:p>
            <a:r>
              <a:rPr lang="en-US" dirty="0" smtClean="0"/>
              <a:t>All driven by @MessageBundle annotation</a:t>
            </a:r>
          </a:p>
          <a:p>
            <a:r>
              <a:rPr lang="en-US" dirty="0" smtClean="0"/>
              <a:t>Fallback on the default display</a:t>
            </a:r>
          </a:p>
          <a:p>
            <a:r>
              <a:rPr lang="en-US" dirty="0" smtClean="0"/>
              <a:t>Keep the </a:t>
            </a:r>
            <a:r>
              <a:rPr lang="en-US" dirty="0"/>
              <a:t>plumbing</a:t>
            </a:r>
            <a:r>
              <a:rPr lang="en-US" dirty="0" smtClean="0"/>
              <a:t> generated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322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04664"/>
            <a:ext cx="8229600" cy="1013371"/>
          </a:xfrm>
          <a:ln/>
        </p:spPr>
        <p:txBody>
          <a:bodyPr anchor="ctr"/>
          <a:lstStyle/>
          <a:p>
            <a:r>
              <a:rPr lang="en-US" sz="3700" b="1" dirty="0">
                <a:solidFill>
                  <a:srgbClr val="F79646"/>
                </a:solidFill>
              </a:rPr>
              <a:t>Speakers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4040188" cy="639762"/>
          </a:xfrm>
        </p:spPr>
        <p:txBody>
          <a:bodyPr anchor="ctr"/>
          <a:lstStyle/>
          <a:p>
            <a:r>
              <a:rPr lang="fr-FR" sz="2300" dirty="0"/>
              <a:t>@dbaeli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457200" y="1916112"/>
            <a:ext cx="4040188" cy="3951288"/>
          </a:xfrm>
        </p:spPr>
        <p:txBody>
          <a:bodyPr/>
          <a:lstStyle/>
          <a:p>
            <a:pPr marL="216027" indent="-216027"/>
            <a:r>
              <a:rPr lang="en-US" sz="2000" b="1" dirty="0"/>
              <a:t>Java developer since </a:t>
            </a:r>
            <a:r>
              <a:rPr lang="en-US" sz="2000" b="1" dirty="0" smtClean="0"/>
              <a:t>1999</a:t>
            </a:r>
          </a:p>
          <a:p>
            <a:pPr marL="216027" indent="-216027"/>
            <a:r>
              <a:rPr lang="en-US" sz="2000" b="1" dirty="0" smtClean="0"/>
              <a:t>R&amp;D Team Mentor at</a:t>
            </a:r>
          </a:p>
          <a:p>
            <a:pPr marL="216027" indent="-216027"/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216027" indent="-216027"/>
            <a:r>
              <a:rPr lang="en-US" sz="2000" b="1" dirty="0" smtClean="0"/>
              <a:t>Coder, DevOps, Agile Coach</a:t>
            </a:r>
          </a:p>
          <a:p>
            <a:pPr marL="616077" lvl="1" indent="-216027"/>
            <a:r>
              <a:rPr lang="en-US" sz="1600" b="1" dirty="0" smtClean="0"/>
              <a:t>From idea to production </a:t>
            </a:r>
          </a:p>
          <a:p>
            <a:pPr marL="216027" indent="-216027"/>
            <a:r>
              <a:rPr lang="en-US" sz="2000" b="1" dirty="0" err="1" smtClean="0"/>
              <a:t>eXo</a:t>
            </a:r>
            <a:r>
              <a:rPr lang="en-US" sz="2000" b="1" dirty="0" smtClean="0"/>
              <a:t> Platform</a:t>
            </a:r>
          </a:p>
          <a:p>
            <a:pPr marL="616077" lvl="2" indent="-216027"/>
            <a:r>
              <a:rPr lang="en-US" sz="1600" b="1" dirty="0" smtClean="0"/>
              <a:t>VP Quality</a:t>
            </a:r>
            <a:endParaRPr lang="en-US" sz="1600" b="1" dirty="0"/>
          </a:p>
          <a:p>
            <a:pPr marL="216027" indent="-216027"/>
            <a:endParaRPr lang="en-US" sz="2000" b="1" dirty="0" smtClean="0"/>
          </a:p>
          <a:p>
            <a:pPr marL="616077" lvl="1" indent="-216027"/>
            <a:endParaRPr lang="en-US" sz="1600" b="1" dirty="0" smtClean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>
          <a:xfrm>
            <a:off x="4645025" y="1295400"/>
            <a:ext cx="4041775" cy="639762"/>
          </a:xfrm>
        </p:spPr>
        <p:txBody>
          <a:bodyPr anchor="ctr"/>
          <a:lstStyle/>
          <a:p>
            <a:r>
              <a:rPr lang="fr-FR" sz="2300" dirty="0"/>
              <a:t>@gdigugli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>
          <a:xfrm>
            <a:off x="4645025" y="1916112"/>
            <a:ext cx="4041775" cy="3951288"/>
          </a:xfrm>
        </p:spPr>
        <p:txBody>
          <a:bodyPr/>
          <a:lstStyle/>
          <a:p>
            <a:pPr marL="216027" indent="-216027"/>
            <a:r>
              <a:rPr lang="en-US" sz="2000" b="1" dirty="0" smtClean="0"/>
              <a:t>Java developer since 1999</a:t>
            </a:r>
          </a:p>
          <a:p>
            <a:pPr marL="216027" indent="-216027"/>
            <a:r>
              <a:rPr lang="en-US" sz="2000" b="1" dirty="0" smtClean="0"/>
              <a:t>Software architect at</a:t>
            </a:r>
          </a:p>
          <a:p>
            <a:pPr marL="216027" indent="-216027"/>
            <a:endParaRPr lang="en-US" sz="2000" b="1" dirty="0" smtClean="0"/>
          </a:p>
          <a:p>
            <a:pPr marL="216027" indent="-216027"/>
            <a:endParaRPr lang="en-US" sz="2000" b="1" dirty="0" smtClean="0"/>
          </a:p>
          <a:p>
            <a:pPr marL="216027" indent="-216027"/>
            <a:r>
              <a:rPr lang="en-US" sz="2000" b="1" dirty="0" smtClean="0"/>
              <a:t>ILOG - IBM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/>
              <a:t>2D </a:t>
            </a:r>
            <a:r>
              <a:rPr lang="en-US" sz="1600" b="1" dirty="0" smtClean="0"/>
              <a:t>graphic </a:t>
            </a:r>
            <a:r>
              <a:rPr lang="en-US" sz="1600" b="1" dirty="0"/>
              <a:t>toolkit</a:t>
            </a:r>
            <a:endParaRPr lang="en-US" sz="1600" b="1" dirty="0" smtClean="0"/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Rule engine</a:t>
            </a:r>
          </a:p>
          <a:p>
            <a:pPr marL="216027" indent="-216027"/>
            <a:r>
              <a:rPr lang="en-US" sz="2000" b="1" dirty="0" smtClean="0"/>
              <a:t>Prima-Solutions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Services platform for J2EE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Domain models code generators</a:t>
            </a:r>
            <a:endParaRPr lang="en-US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7D5E7-F765-1149-9760-4E1B78348062}" type="slidenum">
              <a:rPr lang="en-US"/>
              <a:pPr/>
              <a:t>2</a:t>
            </a:fld>
            <a:endParaRPr lang="en-US" dirty="0"/>
          </a:p>
        </p:txBody>
      </p:sp>
      <p:pic>
        <p:nvPicPr>
          <p:cNvPr id="2" name="Image 1" descr="LesFurets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2895600"/>
            <a:ext cx="2336800" cy="436021"/>
          </a:xfrm>
          <a:prstGeom prst="rect">
            <a:avLst/>
          </a:prstGeom>
        </p:spPr>
      </p:pic>
      <p:pic>
        <p:nvPicPr>
          <p:cNvPr id="13" name="Image 12" descr="LesFurets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0" y="2895600"/>
            <a:ext cx="2336800" cy="4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5410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to generate 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.properties and ResourceBundle classes from annotations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74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8077200" cy="5486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Behind the scene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How APT works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43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basics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APT - Annotation Processing Tool</a:t>
            </a:r>
          </a:p>
          <a:p>
            <a:r>
              <a:rPr lang="en-US" dirty="0" smtClean="0"/>
              <a:t>Kind of old-school pre-processing</a:t>
            </a:r>
          </a:p>
          <a:p>
            <a:r>
              <a:rPr lang="en-US" dirty="0" smtClean="0"/>
              <a:t>But not on the file it-self</a:t>
            </a:r>
          </a:p>
          <a:p>
            <a:r>
              <a:rPr lang="en-US" dirty="0" smtClean="0"/>
              <a:t>No runtime overload</a:t>
            </a:r>
          </a:p>
          <a:p>
            <a:r>
              <a:rPr lang="en-US" dirty="0" smtClean="0"/>
              <a:t>Based on annotations in source code</a:t>
            </a:r>
          </a:p>
          <a:p>
            <a:r>
              <a:rPr lang="en-US" dirty="0" smtClean="0"/>
              <a:t>Standard since JDK 1.6 (available in Sun JDK 1.5)</a:t>
            </a:r>
          </a:p>
        </p:txBody>
      </p:sp>
    </p:spTree>
    <p:extLst>
      <p:ext uri="{BB962C8B-B14F-4D97-AF65-F5344CB8AC3E}">
        <p14:creationId xmlns:p14="http://schemas.microsoft.com/office/powerpoint/2010/main" val="197548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annotations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" y="1439917"/>
            <a:ext cx="8229600" cy="1912883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pPr>
              <a:buFont typeface="Wingdings" pitchFamily="2" charset="2"/>
              <a:buChar char="§"/>
            </a:pPr>
            <a:endParaRPr lang="en-US" sz="2800" dirty="0" smtClean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457200" y="1600201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@Retention, @Target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4" y="4038600"/>
            <a:ext cx="462915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2667000"/>
            <a:ext cx="46863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5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Processors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avax.annotation.processing.Processor</a:t>
            </a:r>
          </a:p>
          <a:p>
            <a:r>
              <a:rPr lang="en-US" dirty="0" smtClean="0"/>
              <a:t>Code parsing similar to Reflection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 need of compiled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Some limitations</a:t>
            </a:r>
          </a:p>
          <a:p>
            <a:r>
              <a:rPr lang="en-US" dirty="0" smtClean="0"/>
              <a:t>2 key elements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@SupportedAnnotationTypes </a:t>
            </a:r>
            <a:r>
              <a:rPr lang="en-US" dirty="0" smtClean="0"/>
              <a:t>to declare the </a:t>
            </a:r>
            <a:r>
              <a:rPr lang="en-US" dirty="0"/>
              <a:t>matching </a:t>
            </a:r>
            <a:r>
              <a:rPr lang="en-US" dirty="0" smtClean="0"/>
              <a:t>annotations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FileObject : the future generated file</a:t>
            </a:r>
          </a:p>
        </p:txBody>
      </p:sp>
    </p:spTree>
    <p:extLst>
      <p:ext uri="{BB962C8B-B14F-4D97-AF65-F5344CB8AC3E}">
        <p14:creationId xmlns:p14="http://schemas.microsoft.com/office/powerpoint/2010/main" val="269450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Processor code sample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" y="1295400"/>
            <a:ext cx="8229600" cy="53340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/>
              <a:t>Processor declaration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04800" y="35052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800" dirty="0" smtClean="0"/>
              <a:t>Use a FileObject to generate the content</a:t>
            </a:r>
          </a:p>
        </p:txBody>
      </p:sp>
      <p:pic>
        <p:nvPicPr>
          <p:cNvPr id="4" name="Image 3" descr="Java_CSVReportProcessor_FileObje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114800"/>
            <a:ext cx="7924800" cy="15367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5" name="Image 4" descr="Java_CSVReportProcess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0"/>
            <a:ext cx="6845300" cy="15748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</p:spTree>
    <p:extLst>
      <p:ext uri="{BB962C8B-B14F-4D97-AF65-F5344CB8AC3E}">
        <p14:creationId xmlns:p14="http://schemas.microsoft.com/office/powerpoint/2010/main" val="259374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Similarities with java.lang.reflect</a:t>
            </a:r>
            <a:endParaRPr lang="en-US" b="1" dirty="0">
              <a:solidFill>
                <a:srgbClr val="F79646"/>
              </a:solidFill>
            </a:endParaRP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848151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Java.lang.reflect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Javax.annotation.processing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java.lang.Class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TypeElement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Constructor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ExecutableElement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Field, </a:t>
                      </a:r>
                      <a:r>
                        <a:rPr lang="fr-FR" dirty="0" err="1" smtClean="0"/>
                        <a:t>Parameter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VariableElement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Method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ExecutableElement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java.lang.Package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PackageElement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457200" y="4177605"/>
            <a:ext cx="822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Class.newInstance</a:t>
            </a:r>
            <a:r>
              <a:rPr lang="en-US" sz="2800" dirty="0" smtClean="0"/>
              <a:t>()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instanceOf</a:t>
            </a:r>
            <a:r>
              <a:rPr lang="en-US" sz="2800" dirty="0" smtClean="0"/>
              <a:t>, NO </a:t>
            </a:r>
            <a:r>
              <a:rPr lang="en-US" sz="2800" dirty="0" err="1" smtClean="0"/>
              <a:t>isAssignable</a:t>
            </a:r>
            <a:r>
              <a:rPr lang="en-US" sz="2800" dirty="0" smtClean="0"/>
              <a:t>()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getConstructor</a:t>
            </a:r>
            <a:r>
              <a:rPr lang="en-US" sz="2800" dirty="0" smtClean="0"/>
              <a:t>, </a:t>
            </a:r>
            <a:r>
              <a:rPr lang="en-US" sz="2800" dirty="0" err="1" smtClean="0"/>
              <a:t>getMethod</a:t>
            </a:r>
            <a:r>
              <a:rPr lang="en-US" sz="2800" dirty="0" smtClean="0"/>
              <a:t>, 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smtClean="0"/>
              <a:t>Weak inheritance </a:t>
            </a:r>
            <a:r>
              <a:rPr lang="en-US" sz="2800" dirty="0" smtClean="0"/>
              <a:t>management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611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54833"/>
            <a:ext cx="8229600" cy="3731567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javac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-cp $CLASSPATH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-proc:only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-encoding UTF-8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-processor $PROCESSOR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-d $PROJECT_HOME\target\classes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-s $PROJECT_HOME\target\generated-sources\apt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-sourcepath $SOURCE_PATH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-verbose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$FILES</a:t>
            </a:r>
            <a:endParaRPr lang="en-US" dirty="0">
              <a:latin typeface="Lucida Console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2440633"/>
            <a:ext cx="2362200" cy="381000"/>
          </a:xfrm>
          <a:prstGeom prst="rect">
            <a:avLst/>
          </a:prstGeom>
          <a:noFill/>
          <a:ln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</a:t>
            </a:r>
            <a:r>
              <a:rPr lang="en-US" b="1" dirty="0">
                <a:solidFill>
                  <a:srgbClr val="F79646"/>
                </a:solidFill>
              </a:rPr>
              <a:t>c</a:t>
            </a:r>
            <a:r>
              <a:rPr lang="en-US" b="1" dirty="0" smtClean="0">
                <a:solidFill>
                  <a:srgbClr val="F79646"/>
                </a:solidFill>
              </a:rPr>
              <a:t>ommand line</a:t>
            </a:r>
            <a:endParaRPr lang="en-US" b="1" dirty="0">
              <a:solidFill>
                <a:srgbClr val="F79646"/>
              </a:solidFill>
            </a:endParaRPr>
          </a:p>
        </p:txBody>
      </p:sp>
      <p:cxnSp>
        <p:nvCxnSpPr>
          <p:cNvPr id="6" name="Connecteur droit avec flèche 5"/>
          <p:cNvCxnSpPr>
            <a:stCxn id="4" idx="3"/>
            <a:endCxn id="8" idx="1"/>
          </p:cNvCxnSpPr>
          <p:nvPr/>
        </p:nvCxnSpPr>
        <p:spPr>
          <a:xfrm>
            <a:off x="3124200" y="2631133"/>
            <a:ext cx="2362200" cy="68133"/>
          </a:xfrm>
          <a:prstGeom prst="straightConnector1">
            <a:avLst/>
          </a:prstGeom>
          <a:ln w="28575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5486400" y="2514600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</a:rPr>
              <a:t>-</a:t>
            </a:r>
            <a:r>
              <a:rPr lang="fr-FR" dirty="0" err="1" smtClean="0">
                <a:latin typeface="Lucida Console" pitchFamily="49" charset="0"/>
              </a:rPr>
              <a:t>proc:none</a:t>
            </a:r>
            <a:endParaRPr lang="fr-FR" dirty="0">
              <a:latin typeface="Lucida Console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2000" y="4726633"/>
            <a:ext cx="5105400" cy="457200"/>
          </a:xfrm>
          <a:prstGeom prst="rect">
            <a:avLst/>
          </a:prstGeom>
          <a:noFill/>
          <a:ln w="28575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3" idx="3"/>
            <a:endCxn id="16" idx="1"/>
          </p:cNvCxnSpPr>
          <p:nvPr/>
        </p:nvCxnSpPr>
        <p:spPr>
          <a:xfrm>
            <a:off x="5867400" y="4955233"/>
            <a:ext cx="734048" cy="148272"/>
          </a:xfrm>
          <a:prstGeom prst="straightConnector1">
            <a:avLst/>
          </a:prstGeom>
          <a:ln w="28575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6601448" y="491883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Lucida Console" pitchFamily="49" charset="0"/>
              </a:rPr>
              <a:t>o</a:t>
            </a:r>
            <a:r>
              <a:rPr lang="fr-FR" smtClean="0">
                <a:latin typeface="Lucida Console" pitchFamily="49" charset="0"/>
              </a:rPr>
              <a:t>ptional</a:t>
            </a:r>
            <a:endParaRPr lang="fr-FR" dirty="0">
              <a:latin typeface="Lucida Console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43200" y="3126433"/>
            <a:ext cx="2362200" cy="381000"/>
          </a:xfrm>
          <a:prstGeom prst="rect">
            <a:avLst/>
          </a:prstGeom>
          <a:noFill/>
          <a:ln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>
            <a:stCxn id="19" idx="3"/>
          </p:cNvCxnSpPr>
          <p:nvPr/>
        </p:nvCxnSpPr>
        <p:spPr>
          <a:xfrm flipV="1">
            <a:off x="5105400" y="3282122"/>
            <a:ext cx="585319" cy="34811"/>
          </a:xfrm>
          <a:prstGeom prst="straightConnector1">
            <a:avLst/>
          </a:prstGeom>
          <a:ln w="28575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5791200" y="3062645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itchFamily="49" charset="0"/>
              </a:rPr>
              <a:t>processors </a:t>
            </a:r>
            <a:r>
              <a:rPr lang="en-US" dirty="0" err="1" smtClean="0">
                <a:latin typeface="Lucida Console" pitchFamily="49" charset="0"/>
              </a:rPr>
              <a:t>fqcn</a:t>
            </a:r>
            <a:r>
              <a:rPr lang="en-US" dirty="0" smtClean="0">
                <a:latin typeface="Lucida Console" pitchFamily="49" charset="0"/>
              </a:rPr>
              <a:t> list</a:t>
            </a:r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457200" y="11430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443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tooling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Maven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maven-processor-plugin (google-code)</a:t>
            </a:r>
          </a:p>
          <a:p>
            <a:r>
              <a:rPr lang="en-US" dirty="0" smtClean="0"/>
              <a:t>Ant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javac </a:t>
            </a:r>
          </a:p>
          <a:p>
            <a:r>
              <a:rPr lang="en-US" dirty="0" smtClean="0"/>
              <a:t>IDE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Extend the JDK compilation options</a:t>
            </a:r>
          </a:p>
        </p:txBody>
      </p:sp>
    </p:spTree>
    <p:extLst>
      <p:ext uri="{BB962C8B-B14F-4D97-AF65-F5344CB8AC3E}">
        <p14:creationId xmlns:p14="http://schemas.microsoft.com/office/powerpoint/2010/main" val="401890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usages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Generate required repetitive code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Not always possible at runtime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Unit tests, </a:t>
            </a:r>
            <a:r>
              <a:rPr lang="en-US" dirty="0" smtClean="0"/>
              <a:t>JMX declarations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Utility code with coverage and debug</a:t>
            </a:r>
          </a:p>
          <a:p>
            <a:r>
              <a:rPr lang="en-US" dirty="0" smtClean="0"/>
              <a:t>Build your reports on your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Your Metrics without runtime overload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Even fail the build if you want !</a:t>
            </a:r>
          </a:p>
        </p:txBody>
      </p:sp>
    </p:spTree>
    <p:extLst>
      <p:ext uri="{BB962C8B-B14F-4D97-AF65-F5344CB8AC3E}">
        <p14:creationId xmlns:p14="http://schemas.microsoft.com/office/powerpoint/2010/main" val="114429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1143000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Let’s talk about visible </a:t>
            </a:r>
            <a:r>
              <a:rPr lang="en-US" sz="3600" dirty="0"/>
              <a:t>quality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" y="2819400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79646"/>
                </a:solidFill>
              </a:rPr>
              <a:t>Effective Content Display</a:t>
            </a:r>
          </a:p>
        </p:txBody>
      </p:sp>
    </p:spTree>
    <p:extLst>
      <p:ext uri="{BB962C8B-B14F-4D97-AF65-F5344CB8AC3E}">
        <p14:creationId xmlns:p14="http://schemas.microsoft.com/office/powerpoint/2010/main" val="390200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One or Two phase compilation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1295400"/>
            <a:ext cx="8610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One phase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APT runs during the compilation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Generated code is directly produced as bytecode (.class)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Harder to debug (no .java created)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Two phases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javac with </a:t>
            </a:r>
            <a:r>
              <a:rPr lang="en-US" dirty="0" err="1" smtClean="0"/>
              <a:t>proc:only</a:t>
            </a:r>
            <a:r>
              <a:rPr lang="en-US" dirty="0"/>
              <a:t> </a:t>
            </a:r>
            <a:r>
              <a:rPr lang="en-US" dirty="0" smtClean="0"/>
              <a:t>then with </a:t>
            </a:r>
            <a:r>
              <a:rPr lang="en-US" dirty="0" err="1" smtClean="0"/>
              <a:t>proc:none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Creates .java files in the </a:t>
            </a:r>
            <a:r>
              <a:rPr lang="en-US" dirty="0" err="1" smtClean="0"/>
              <a:t>sourcepath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Not really supported by IDEs, ok with maven.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2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Problems </a:t>
            </a:r>
            <a:r>
              <a:rPr lang="en-US" dirty="0" smtClean="0">
                <a:solidFill>
                  <a:srgbClr val="F79646"/>
                </a:solidFill>
              </a:rPr>
              <a:t>with</a:t>
            </a:r>
            <a:r>
              <a:rPr lang="en-US" b="1" dirty="0" smtClean="0">
                <a:solidFill>
                  <a:srgbClr val="F79646"/>
                </a:solidFill>
              </a:rPr>
              <a:t> APT 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Beware of the “Generate” golden hammer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needed code</a:t>
            </a:r>
          </a:p>
          <a:p>
            <a:r>
              <a:rPr lang="en-US" dirty="0" smtClean="0"/>
              <a:t>APT Processors can be tricky: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hard to test / maintain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bad error management (hidden errors !)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Not really (well) documented</a:t>
            </a:r>
          </a:p>
          <a:p>
            <a:r>
              <a:rPr lang="en-US" dirty="0" smtClean="0"/>
              <a:t>No built in templating mechanism</a:t>
            </a:r>
          </a:p>
          <a:p>
            <a:r>
              <a:rPr lang="en-US" dirty="0" smtClean="0"/>
              <a:t>Enforced file path creation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Beware of maven // builds</a:t>
            </a:r>
          </a:p>
          <a:p>
            <a:pPr marL="857250" lvl="2" indent="-457200">
              <a:buFont typeface="Wingdings" pitchFamily="2" charset="2"/>
              <a:buChar char="§"/>
            </a:pPr>
            <a:r>
              <a:rPr lang="en-US" sz="2800" dirty="0"/>
              <a:t>javac is not thread safe</a:t>
            </a:r>
          </a:p>
        </p:txBody>
      </p:sp>
    </p:spTree>
    <p:extLst>
      <p:ext uri="{BB962C8B-B14F-4D97-AF65-F5344CB8AC3E}">
        <p14:creationId xmlns:p14="http://schemas.microsoft.com/office/powerpoint/2010/main" val="3087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It’s time to convince your team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433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APT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parses the source code to generate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 Files &amp; .class, Reports (.</a:t>
            </a:r>
            <a:r>
              <a:rPr lang="en-US" dirty="0" err="1" smtClean="0"/>
              <a:t>csv</a:t>
            </a:r>
            <a:r>
              <a:rPr lang="en-US" dirty="0" smtClean="0"/>
              <a:t>, …)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Build log information or even build failures</a:t>
            </a:r>
          </a:p>
          <a:p>
            <a:r>
              <a:rPr lang="en-US" dirty="0" smtClean="0"/>
              <a:t>It allows you to have a source level DSL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Annotate your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the plumbing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Compile / Debug the real code </a:t>
            </a:r>
          </a:p>
          <a:p>
            <a:r>
              <a:rPr lang="en-US" dirty="0" smtClean="0"/>
              <a:t>APT </a:t>
            </a:r>
            <a:r>
              <a:rPr lang="en-US" dirty="0"/>
              <a:t>f</a:t>
            </a:r>
            <a:r>
              <a:rPr lang="en-US" dirty="0" smtClean="0"/>
              <a:t>ramework is compact</a:t>
            </a:r>
          </a:p>
          <a:p>
            <a:r>
              <a:rPr lang="en-US" dirty="0" smtClean="0"/>
              <a:t>Learning curve is 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40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8077200" cy="5486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Go deep in Ez18n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80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Ez18n - Big picture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8656821" cy="4800600"/>
          </a:xfrm>
        </p:spPr>
      </p:pic>
    </p:spTree>
    <p:extLst>
      <p:ext uri="{BB962C8B-B14F-4D97-AF65-F5344CB8AC3E}">
        <p14:creationId xmlns:p14="http://schemas.microsoft.com/office/powerpoint/2010/main" val="148680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Ez18n - APT </a:t>
            </a:r>
            <a:r>
              <a:rPr lang="en-US" dirty="0" smtClean="0"/>
              <a:t>chaining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103991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343400" y="1600200"/>
            <a:ext cx="4343400" cy="2057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5</a:t>
            </a:r>
            <a:r>
              <a:rPr lang="en-US" dirty="0" smtClean="0"/>
              <a:t> APT processors to obtain the default pattern</a:t>
            </a:r>
          </a:p>
          <a:p>
            <a:r>
              <a:rPr lang="en-US" dirty="0" smtClean="0"/>
              <a:t>Optional CSV files for analysis/tooling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From </a:t>
            </a:r>
            <a:r>
              <a:rPr lang="en-US" sz="3200" b="1" dirty="0" smtClean="0"/>
              <a:t>Messages</a:t>
            </a:r>
            <a:r>
              <a:rPr lang="en-US" sz="3200" dirty="0" smtClean="0"/>
              <a:t> to </a:t>
            </a:r>
            <a:r>
              <a:rPr lang="en-US" sz="3200" b="1" dirty="0" smtClean="0"/>
              <a:t>DesktopMessages.properties</a:t>
            </a:r>
            <a:endParaRPr lang="en-US" sz="32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One property file per interface with </a:t>
            </a:r>
            <a:r>
              <a:rPr lang="en-US" b="1" dirty="0" smtClean="0"/>
              <a:t>@MessageBundle</a:t>
            </a:r>
          </a:p>
          <a:p>
            <a:r>
              <a:rPr lang="en-US" dirty="0" smtClean="0"/>
              <a:t>One property entry per method with </a:t>
            </a:r>
            <a:r>
              <a:rPr lang="en-US" b="1" dirty="0" smtClean="0"/>
              <a:t>@Message</a:t>
            </a:r>
            <a:endParaRPr lang="en-US" b="1" dirty="0"/>
          </a:p>
        </p:txBody>
      </p:sp>
      <p:grpSp>
        <p:nvGrpSpPr>
          <p:cNvPr id="4" name="Groupe 3"/>
          <p:cNvGrpSpPr/>
          <p:nvPr/>
        </p:nvGrpSpPr>
        <p:grpSpPr>
          <a:xfrm>
            <a:off x="57150" y="3429000"/>
            <a:ext cx="9029700" cy="2638425"/>
            <a:chOff x="57150" y="3429000"/>
            <a:chExt cx="9029700" cy="2638425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" y="3429000"/>
              <a:ext cx="9029700" cy="2638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5" name="Groupe 34"/>
            <p:cNvGrpSpPr/>
            <p:nvPr/>
          </p:nvGrpSpPr>
          <p:grpSpPr>
            <a:xfrm>
              <a:off x="685800" y="3581400"/>
              <a:ext cx="7467600" cy="1600200"/>
              <a:chOff x="609600" y="3581400"/>
              <a:chExt cx="7467600" cy="160020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990600" y="4900612"/>
                <a:ext cx="1219200" cy="280988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248400" y="3581400"/>
                <a:ext cx="18288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33800" y="3608567"/>
                <a:ext cx="5334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09600" y="4595812"/>
                <a:ext cx="2369489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305300" y="3619169"/>
                <a:ext cx="5334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necteur en angle 40"/>
              <p:cNvCxnSpPr>
                <a:stCxn id="38" idx="0"/>
                <a:endCxn id="37" idx="0"/>
              </p:cNvCxnSpPr>
              <p:nvPr/>
            </p:nvCxnSpPr>
            <p:spPr>
              <a:xfrm rot="5400000" flipH="1" flipV="1">
                <a:off x="5568067" y="2013834"/>
                <a:ext cx="27167" cy="3162300"/>
              </a:xfrm>
              <a:prstGeom prst="bentConnector3">
                <a:avLst>
                  <a:gd name="adj1" fmla="val 941462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2" name="Connecteur en angle 41"/>
              <p:cNvCxnSpPr>
                <a:stCxn id="40" idx="0"/>
              </p:cNvCxnSpPr>
              <p:nvPr/>
            </p:nvCxnSpPr>
            <p:spPr>
              <a:xfrm rot="16200000" flipH="1">
                <a:off x="5352885" y="2838284"/>
                <a:ext cx="114630" cy="1676400"/>
              </a:xfrm>
              <a:prstGeom prst="bentConnector4">
                <a:avLst>
                  <a:gd name="adj1" fmla="val -199424"/>
                  <a:gd name="adj2" fmla="val 57955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3" name="Connecteur en angle 42"/>
              <p:cNvCxnSpPr>
                <a:stCxn id="39" idx="3"/>
                <a:endCxn id="40" idx="2"/>
              </p:cNvCxnSpPr>
              <p:nvPr/>
            </p:nvCxnSpPr>
            <p:spPr>
              <a:xfrm flipV="1">
                <a:off x="2979089" y="3923969"/>
                <a:ext cx="1592911" cy="824243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Connecteur en angle 43"/>
              <p:cNvCxnSpPr>
                <a:stCxn id="36" idx="3"/>
                <a:endCxn id="38" idx="2"/>
              </p:cNvCxnSpPr>
              <p:nvPr/>
            </p:nvCxnSpPr>
            <p:spPr>
              <a:xfrm flipV="1">
                <a:off x="2209800" y="3913367"/>
                <a:ext cx="1790700" cy="1127739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6406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MobileMessages.properties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Another property file is generated for the mobile content</a:t>
            </a:r>
          </a:p>
          <a:p>
            <a:r>
              <a:rPr lang="en-US" dirty="0" smtClean="0"/>
              <a:t>If </a:t>
            </a:r>
            <a:r>
              <a:rPr lang="en-US" b="1" dirty="0" smtClean="0"/>
              <a:t>@Message#mobile </a:t>
            </a:r>
            <a:r>
              <a:rPr lang="en-US" dirty="0" smtClean="0"/>
              <a:t>is empty, the </a:t>
            </a:r>
            <a:r>
              <a:rPr lang="en-US" b="1" dirty="0" smtClean="0"/>
              <a:t>@Message#value </a:t>
            </a:r>
            <a:r>
              <a:rPr lang="en-US" dirty="0" smtClean="0"/>
              <a:t>is used as fallback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3429000"/>
            <a:ext cx="9029700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3" name="Groupe 42"/>
          <p:cNvGrpSpPr/>
          <p:nvPr/>
        </p:nvGrpSpPr>
        <p:grpSpPr>
          <a:xfrm>
            <a:off x="609599" y="3581400"/>
            <a:ext cx="7620001" cy="1512094"/>
            <a:chOff x="609599" y="3581400"/>
            <a:chExt cx="7620001" cy="1512094"/>
          </a:xfrm>
        </p:grpSpPr>
        <p:sp>
          <p:nvSpPr>
            <p:cNvPr id="44" name="Rectangle 43"/>
            <p:cNvSpPr/>
            <p:nvPr/>
          </p:nvSpPr>
          <p:spPr>
            <a:xfrm>
              <a:off x="1066800" y="4953000"/>
              <a:ext cx="1143000" cy="14049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248400" y="3581400"/>
              <a:ext cx="19812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733800" y="3608567"/>
              <a:ext cx="5334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9599" y="4800600"/>
              <a:ext cx="1752601" cy="1524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305300" y="3619169"/>
              <a:ext cx="5334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Connecteur en angle 48"/>
            <p:cNvCxnSpPr>
              <a:stCxn id="47" idx="3"/>
              <a:endCxn id="48" idx="2"/>
            </p:cNvCxnSpPr>
            <p:nvPr/>
          </p:nvCxnSpPr>
          <p:spPr>
            <a:xfrm flipV="1">
              <a:off x="2362200" y="3923969"/>
              <a:ext cx="2209800" cy="952831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Connecteur en angle 49"/>
            <p:cNvCxnSpPr>
              <a:stCxn id="44" idx="3"/>
              <a:endCxn id="46" idx="2"/>
            </p:cNvCxnSpPr>
            <p:nvPr/>
          </p:nvCxnSpPr>
          <p:spPr>
            <a:xfrm flipV="1">
              <a:off x="2209800" y="3913367"/>
              <a:ext cx="1790700" cy="110988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Connecteur en angle 50"/>
            <p:cNvCxnSpPr>
              <a:stCxn id="46" idx="0"/>
              <a:endCxn id="45" idx="0"/>
            </p:cNvCxnSpPr>
            <p:nvPr/>
          </p:nvCxnSpPr>
          <p:spPr>
            <a:xfrm rot="5400000" flipH="1" flipV="1">
              <a:off x="5606167" y="1975734"/>
              <a:ext cx="27167" cy="3238500"/>
            </a:xfrm>
            <a:prstGeom prst="bentConnector3">
              <a:avLst>
                <a:gd name="adj1" fmla="val 941462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Connecteur en angle 51"/>
            <p:cNvCxnSpPr>
              <a:stCxn id="48" idx="0"/>
              <a:endCxn id="45" idx="1"/>
            </p:cNvCxnSpPr>
            <p:nvPr/>
          </p:nvCxnSpPr>
          <p:spPr>
            <a:xfrm rot="16200000" flipH="1">
              <a:off x="5352884" y="2838284"/>
              <a:ext cx="114631" cy="1676400"/>
            </a:xfrm>
            <a:prstGeom prst="bentConnector4">
              <a:avLst>
                <a:gd name="adj1" fmla="val -199422"/>
                <a:gd name="adj2" fmla="val 57955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344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MessagesDesktopBundle.java </a:t>
            </a:r>
            <a:r>
              <a:rPr lang="en-US" sz="1800" dirty="0" smtClean="0"/>
              <a:t>(1/2</a:t>
            </a:r>
            <a:r>
              <a:rPr lang="en-US" sz="1800" dirty="0"/>
              <a:t>)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e 4"/>
          <p:cNvGrpSpPr/>
          <p:nvPr/>
        </p:nvGrpSpPr>
        <p:grpSpPr>
          <a:xfrm>
            <a:off x="185809" y="1447800"/>
            <a:ext cx="8820150" cy="4581525"/>
            <a:chOff x="185809" y="1447800"/>
            <a:chExt cx="8820150" cy="4581525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809" y="1447800"/>
              <a:ext cx="8820150" cy="4581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5" name="Groupe 14"/>
            <p:cNvGrpSpPr/>
            <p:nvPr/>
          </p:nvGrpSpPr>
          <p:grpSpPr>
            <a:xfrm>
              <a:off x="457200" y="2209800"/>
              <a:ext cx="8229600" cy="3048000"/>
              <a:chOff x="457200" y="2209800"/>
              <a:chExt cx="8229600" cy="304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57200" y="2209800"/>
                <a:ext cx="2057400" cy="4572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733800" y="2667000"/>
                <a:ext cx="4953000" cy="6858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7200" y="4343400"/>
                <a:ext cx="5562600" cy="9144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Connecteur en angle 5"/>
              <p:cNvCxnSpPr>
                <a:stCxn id="4" idx="2"/>
                <a:endCxn id="9" idx="0"/>
              </p:cNvCxnSpPr>
              <p:nvPr/>
            </p:nvCxnSpPr>
            <p:spPr>
              <a:xfrm rot="16200000" flipH="1">
                <a:off x="1524000" y="2628900"/>
                <a:ext cx="1676400" cy="1752600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Connecteur en angle 11"/>
              <p:cNvCxnSpPr>
                <a:stCxn id="8" idx="2"/>
                <a:endCxn id="9" idx="0"/>
              </p:cNvCxnSpPr>
              <p:nvPr/>
            </p:nvCxnSpPr>
            <p:spPr>
              <a:xfrm rot="5400000">
                <a:off x="4229100" y="2362200"/>
                <a:ext cx="990600" cy="29718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6003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MessagesDesktopBundle.java </a:t>
            </a:r>
            <a:r>
              <a:rPr lang="en-US" sz="1800" dirty="0" smtClean="0"/>
              <a:t>(2/2)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328612" y="1371600"/>
            <a:ext cx="8486775" cy="4724400"/>
            <a:chOff x="328612" y="1371600"/>
            <a:chExt cx="8486775" cy="472440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2" y="1371600"/>
              <a:ext cx="8486775" cy="468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" name="Groupe 20"/>
            <p:cNvGrpSpPr/>
            <p:nvPr/>
          </p:nvGrpSpPr>
          <p:grpSpPr>
            <a:xfrm>
              <a:off x="762000" y="1676400"/>
              <a:ext cx="7620000" cy="4419600"/>
              <a:chOff x="762000" y="1676400"/>
              <a:chExt cx="7620000" cy="44196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962400" y="1676400"/>
                <a:ext cx="4419600" cy="8382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62000" y="5440339"/>
                <a:ext cx="3048000" cy="655661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Connecteur en angle 5"/>
              <p:cNvCxnSpPr>
                <a:stCxn id="4" idx="2"/>
                <a:endCxn id="7" idx="0"/>
              </p:cNvCxnSpPr>
              <p:nvPr/>
            </p:nvCxnSpPr>
            <p:spPr>
              <a:xfrm rot="5400000">
                <a:off x="2766231" y="2034369"/>
                <a:ext cx="2925739" cy="38862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2" name="Rectangle 11"/>
              <p:cNvSpPr/>
              <p:nvPr/>
            </p:nvSpPr>
            <p:spPr>
              <a:xfrm>
                <a:off x="762000" y="2601604"/>
                <a:ext cx="2514600" cy="522596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" name="Connecteur en angle 10"/>
              <p:cNvCxnSpPr>
                <a:stCxn id="12" idx="2"/>
                <a:endCxn id="7" idx="0"/>
              </p:cNvCxnSpPr>
              <p:nvPr/>
            </p:nvCxnSpPr>
            <p:spPr>
              <a:xfrm rot="16200000" flipH="1">
                <a:off x="994581" y="4148919"/>
                <a:ext cx="2316139" cy="2667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5486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34925"/>
            <a:ext cx="5334000" cy="1143000"/>
          </a:xfrm>
        </p:spPr>
        <p:txBody>
          <a:bodyPr/>
          <a:lstStyle/>
          <a:p>
            <a:r>
              <a:rPr lang="fr-FR" b="1" dirty="0" smtClean="0">
                <a:solidFill>
                  <a:srgbClr val="F79646"/>
                </a:solidFill>
              </a:rPr>
              <a:t>The case</a:t>
            </a:r>
            <a:endParaRPr lang="fr-FR" b="1" dirty="0">
              <a:solidFill>
                <a:srgbClr val="F79646"/>
              </a:solidFill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04800" y="1295400"/>
            <a:ext cx="4040188" cy="27781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79646"/>
                </a:solidFill>
              </a:rPr>
              <a:t>Effective Content Display</a:t>
            </a:r>
          </a:p>
          <a:p>
            <a:r>
              <a:rPr lang="en-US" dirty="0" smtClean="0"/>
              <a:t>Multi device &amp; languages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Labels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Layout &amp; images</a:t>
            </a:r>
          </a:p>
          <a:p>
            <a:r>
              <a:rPr lang="en-US" dirty="0" smtClean="0"/>
              <a:t>Clean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Strong Quality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Easy Maintenance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410200" y="1219200"/>
            <a:ext cx="3505200" cy="2930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79646"/>
                </a:solidFill>
              </a:rPr>
              <a:t>with APT Tooling</a:t>
            </a:r>
          </a:p>
          <a:p>
            <a:r>
              <a:rPr lang="en-US" dirty="0" smtClean="0"/>
              <a:t>APT Engine</a:t>
            </a:r>
          </a:p>
          <a:p>
            <a:r>
              <a:rPr lang="en-US" dirty="0" smtClean="0"/>
              <a:t>APT Processors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technical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reports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Helpers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62200" y="5257800"/>
            <a:ext cx="4422835" cy="427502"/>
          </a:xfrm>
          <a:prstGeom prst="rect">
            <a:avLst/>
          </a:prstGeom>
        </p:spPr>
        <p:txBody>
          <a:bodyPr wrap="square" lIns="57607" tIns="28804" rIns="57607" bIns="28804">
            <a:spAutoFit/>
          </a:bodyPr>
          <a:lstStyle/>
          <a:p>
            <a:r>
              <a:rPr lang="en-US" sz="2400" dirty="0" smtClean="0"/>
              <a:t>https://github.com/dbaeli/ez18n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657600" y="3352800"/>
            <a:ext cx="3172663" cy="1477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F79646"/>
                </a:solidFill>
              </a:rPr>
              <a:t>based on i18n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@Message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@MessageBundle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038600"/>
            <a:ext cx="2095500" cy="20955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28600" y="3931351"/>
            <a:ext cx="219456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8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228600" y="1447800"/>
            <a:ext cx="6181725" cy="3429000"/>
            <a:chOff x="228600" y="1447800"/>
            <a:chExt cx="6181725" cy="3429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447800"/>
              <a:ext cx="6181725" cy="342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143001" y="3733800"/>
              <a:ext cx="1828800" cy="381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581401" y="1752600"/>
              <a:ext cx="2828923" cy="381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90601" y="2743200"/>
              <a:ext cx="1828800" cy="4191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429001" y="1447800"/>
              <a:ext cx="2057400" cy="3048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90601" y="2057400"/>
              <a:ext cx="1143000" cy="22239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10" name="Connecteur en angle 9"/>
            <p:cNvCxnSpPr>
              <a:stCxn id="9" idx="3"/>
              <a:endCxn id="8" idx="1"/>
            </p:cNvCxnSpPr>
            <p:nvPr/>
          </p:nvCxnSpPr>
          <p:spPr>
            <a:xfrm flipV="1">
              <a:off x="2133601" y="1600200"/>
              <a:ext cx="1295400" cy="568399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Connecteur en angle 14"/>
            <p:cNvCxnSpPr>
              <a:stCxn id="4" idx="3"/>
              <a:endCxn id="8" idx="1"/>
            </p:cNvCxnSpPr>
            <p:nvPr/>
          </p:nvCxnSpPr>
          <p:spPr>
            <a:xfrm flipV="1">
              <a:off x="2971801" y="1600200"/>
              <a:ext cx="457200" cy="2324100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Connecteur en angle 17"/>
            <p:cNvCxnSpPr>
              <a:stCxn id="7" idx="3"/>
              <a:endCxn id="6" idx="2"/>
            </p:cNvCxnSpPr>
            <p:nvPr/>
          </p:nvCxnSpPr>
          <p:spPr>
            <a:xfrm flipV="1">
              <a:off x="2819401" y="2133600"/>
              <a:ext cx="2176462" cy="81915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From </a:t>
            </a:r>
            <a:r>
              <a:rPr lang="en-US" sz="2800" b="1" dirty="0"/>
              <a:t>Messages</a:t>
            </a:r>
            <a:r>
              <a:rPr lang="en-US" sz="2800" dirty="0"/>
              <a:t> </a:t>
            </a:r>
            <a:r>
              <a:rPr lang="en-US" sz="2800" dirty="0" smtClean="0"/>
              <a:t>to</a:t>
            </a:r>
            <a:br>
              <a:rPr lang="en-US" sz="2800" dirty="0" smtClean="0"/>
            </a:br>
            <a:r>
              <a:rPr lang="en-US" sz="2800" b="1" dirty="0" smtClean="0"/>
              <a:t>META-INF/services/org.ez18n.sample.Messages</a:t>
            </a:r>
            <a:endParaRPr lang="en-US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62400" y="2960688"/>
            <a:ext cx="5181600" cy="336391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Using </a:t>
            </a:r>
            <a:r>
              <a:rPr lang="en-US" b="1" dirty="0" smtClean="0"/>
              <a:t>META-INF/services</a:t>
            </a:r>
            <a:r>
              <a:rPr lang="en-US" dirty="0" smtClean="0"/>
              <a:t> to inject the mobile &amp; desktop implementation</a:t>
            </a:r>
          </a:p>
          <a:p>
            <a:r>
              <a:rPr lang="en-US" dirty="0" smtClean="0"/>
              <a:t>The two implementation could be filtered at runtime using </a:t>
            </a:r>
            <a:r>
              <a:rPr lang="en-US" b="1" dirty="0" smtClean="0"/>
              <a:t>annotations</a:t>
            </a:r>
            <a:r>
              <a:rPr lang="en-US" dirty="0" smtClean="0"/>
              <a:t> and </a:t>
            </a:r>
            <a:r>
              <a:rPr lang="en-US" b="1" dirty="0" err="1" smtClean="0"/>
              <a:t>ServiceLoader</a:t>
            </a:r>
            <a:endParaRPr lang="en-US" b="1" dirty="0" smtClean="0"/>
          </a:p>
          <a:p>
            <a:pPr lvl="1">
              <a:buFont typeface="Wingdings" pitchFamily="2" charset="2"/>
              <a:buChar char="§"/>
            </a:pPr>
            <a:r>
              <a:rPr lang="en-US" b="1" dirty="0" smtClean="0"/>
              <a:t>@Mobile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 smtClean="0"/>
              <a:t>@Desktop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936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factory for the </a:t>
            </a:r>
            <a:r>
              <a:rPr lang="en-US" sz="3200" b="1" dirty="0" smtClean="0"/>
              <a:t>Messages</a:t>
            </a:r>
            <a:r>
              <a:rPr lang="en-US" sz="3200" dirty="0" smtClean="0"/>
              <a:t> implementations</a:t>
            </a:r>
            <a:endParaRPr lang="en-US" sz="4000" dirty="0"/>
          </a:p>
        </p:txBody>
      </p:sp>
      <p:grpSp>
        <p:nvGrpSpPr>
          <p:cNvPr id="7" name="Groupe 6"/>
          <p:cNvGrpSpPr/>
          <p:nvPr/>
        </p:nvGrpSpPr>
        <p:grpSpPr>
          <a:xfrm>
            <a:off x="1088229" y="2362200"/>
            <a:ext cx="7903371" cy="3647203"/>
            <a:chOff x="1088229" y="2362200"/>
            <a:chExt cx="7903371" cy="364720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229" y="4267200"/>
              <a:ext cx="7903371" cy="1742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Accolade ouvrante 4"/>
            <p:cNvSpPr/>
            <p:nvPr/>
          </p:nvSpPr>
          <p:spPr>
            <a:xfrm rot="5400000">
              <a:off x="4392507" y="3750970"/>
              <a:ext cx="172720" cy="1185333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Accolade ouvrante 7"/>
            <p:cNvSpPr/>
            <p:nvPr/>
          </p:nvSpPr>
          <p:spPr>
            <a:xfrm rot="5400000">
              <a:off x="6593840" y="2988970"/>
              <a:ext cx="172720" cy="2709333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00" y="2635098"/>
              <a:ext cx="2589414" cy="143141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0" name="Connecteur droit avec flèche 9"/>
            <p:cNvCxnSpPr>
              <a:stCxn id="6147" idx="3"/>
              <a:endCxn id="5" idx="1"/>
            </p:cNvCxnSpPr>
            <p:nvPr/>
          </p:nvCxnSpPr>
          <p:spPr>
            <a:xfrm>
              <a:off x="3681615" y="3350806"/>
              <a:ext cx="797252" cy="90647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2992458"/>
              <a:ext cx="2505075" cy="58102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5317" y="2362200"/>
              <a:ext cx="2457450" cy="52387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Connecteur en angle 21"/>
            <p:cNvCxnSpPr>
              <a:stCxn id="6150" idx="3"/>
              <a:endCxn id="8" idx="1"/>
            </p:cNvCxnSpPr>
            <p:nvPr/>
          </p:nvCxnSpPr>
          <p:spPr>
            <a:xfrm>
              <a:off x="6472767" y="2624138"/>
              <a:ext cx="207433" cy="1633139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84" name="Connecteur en angle 6183"/>
            <p:cNvCxnSpPr>
              <a:stCxn id="6148" idx="3"/>
              <a:endCxn id="8" idx="1"/>
            </p:cNvCxnSpPr>
            <p:nvPr/>
          </p:nvCxnSpPr>
          <p:spPr>
            <a:xfrm>
              <a:off x="6467475" y="3282971"/>
              <a:ext cx="212725" cy="974306"/>
            </a:xfrm>
            <a:prstGeom prst="bentConnector4">
              <a:avLst>
                <a:gd name="adj1" fmla="val 29701"/>
                <a:gd name="adj2" fmla="val 94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5" name="Espace réservé du contenu 2"/>
          <p:cNvSpPr>
            <a:spLocks noGrp="1"/>
          </p:cNvSpPr>
          <p:nvPr>
            <p:ph idx="1"/>
          </p:nvPr>
        </p:nvSpPr>
        <p:spPr>
          <a:xfrm>
            <a:off x="625522" y="1265237"/>
            <a:ext cx="8366078" cy="12493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Using </a:t>
            </a:r>
            <a:r>
              <a:rPr lang="en-US" b="1" dirty="0" smtClean="0"/>
              <a:t>java.util.ServiceLoader</a:t>
            </a:r>
            <a:r>
              <a:rPr lang="en-US" dirty="0" smtClean="0"/>
              <a:t> to inject the interface with </a:t>
            </a:r>
            <a:r>
              <a:rPr lang="en-US" b="1" dirty="0" smtClean="0"/>
              <a:t>@MessageBundle</a:t>
            </a:r>
          </a:p>
          <a:p>
            <a:r>
              <a:rPr lang="en-US" b="1" dirty="0" smtClean="0"/>
              <a:t>@Desktop </a:t>
            </a:r>
            <a:r>
              <a:rPr lang="en-US" dirty="0" smtClean="0"/>
              <a:t>and</a:t>
            </a:r>
            <a:r>
              <a:rPr lang="en-US" b="1" dirty="0" smtClean="0"/>
              <a:t> @Mobile </a:t>
            </a:r>
            <a:r>
              <a:rPr lang="en-US" dirty="0" smtClean="0"/>
              <a:t>used to filter the injection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5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9600"/>
          </a:xfrm>
        </p:spPr>
        <p:txBody>
          <a:bodyPr/>
          <a:lstStyle/>
          <a:p>
            <a:r>
              <a:rPr lang="en-US" dirty="0" smtClean="0"/>
              <a:t>Some basic JUnit test using the API</a:t>
            </a:r>
            <a:endParaRPr lang="en-US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Client code sample with JUnit</a:t>
            </a:r>
            <a:endParaRPr lang="en-US" dirty="0"/>
          </a:p>
        </p:txBody>
      </p:sp>
      <p:grpSp>
        <p:nvGrpSpPr>
          <p:cNvPr id="2" name="Groupe 1"/>
          <p:cNvGrpSpPr/>
          <p:nvPr/>
        </p:nvGrpSpPr>
        <p:grpSpPr>
          <a:xfrm>
            <a:off x="457200" y="2133600"/>
            <a:ext cx="8458200" cy="3657600"/>
            <a:chOff x="457200" y="2133600"/>
            <a:chExt cx="8458200" cy="365760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77" y="2209800"/>
              <a:ext cx="8090023" cy="3581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57200" y="2133600"/>
              <a:ext cx="5943600" cy="30480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9600" y="2629468"/>
              <a:ext cx="5410200" cy="133293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477000" y="2667000"/>
              <a:ext cx="2438400" cy="101566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The unit tests are generated using APT too </a:t>
              </a:r>
              <a:r>
                <a:rPr lang="en-US" sz="2000" b="1" dirty="0" smtClean="0">
                  <a:sym typeface="Wingdings" pitchFamily="2" charset="2"/>
                </a:rPr>
                <a:t></a:t>
              </a:r>
              <a:endParaRPr lang="en-US" sz="2000" b="1" dirty="0"/>
            </a:p>
          </p:txBody>
        </p:sp>
        <p:cxnSp>
          <p:nvCxnSpPr>
            <p:cNvPr id="11" name="Connecteur droit avec flèche 10"/>
            <p:cNvCxnSpPr>
              <a:stCxn id="8" idx="0"/>
              <a:endCxn id="7" idx="3"/>
            </p:cNvCxnSpPr>
            <p:nvPr/>
          </p:nvCxnSpPr>
          <p:spPr>
            <a:xfrm flipH="1" flipV="1">
              <a:off x="6400800" y="2286000"/>
              <a:ext cx="12954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4648200" y="4343400"/>
              <a:ext cx="4266207" cy="101566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/>
                <a:t>BundleFactory.get</a:t>
              </a:r>
              <a:r>
                <a:rPr lang="en-US" sz="2000" b="1" dirty="0" smtClean="0"/>
                <a:t>(…)</a:t>
              </a:r>
              <a:r>
                <a:rPr lang="en-US" sz="2000" dirty="0" smtClean="0"/>
                <a:t> usage in the test @Before to retrieve the bundle implementation</a:t>
              </a:r>
              <a:endParaRPr lang="en-US" sz="2000" dirty="0"/>
            </a:p>
          </p:txBody>
        </p:sp>
        <p:cxnSp>
          <p:nvCxnSpPr>
            <p:cNvPr id="20" name="Connecteur droit avec flèche 19"/>
            <p:cNvCxnSpPr>
              <a:stCxn id="17" idx="0"/>
              <a:endCxn id="10" idx="3"/>
            </p:cNvCxnSpPr>
            <p:nvPr/>
          </p:nvCxnSpPr>
          <p:spPr>
            <a:xfrm flipH="1" flipV="1">
              <a:off x="6019800" y="3295934"/>
              <a:ext cx="761504" cy="10474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239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Ez18n - Summary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3362723" cy="1858898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523" y="1570936"/>
            <a:ext cx="6553993" cy="825229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Connecteur en angle 7"/>
          <p:cNvCxnSpPr>
            <a:stCxn id="4" idx="2"/>
            <a:endCxn id="16" idx="1"/>
          </p:cNvCxnSpPr>
          <p:nvPr/>
        </p:nvCxnSpPr>
        <p:spPr>
          <a:xfrm rot="16200000" flipH="1">
            <a:off x="2368325" y="2772134"/>
            <a:ext cx="711241" cy="162796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en angle 10"/>
          <p:cNvCxnSpPr>
            <a:stCxn id="1027" idx="2"/>
            <a:endCxn id="16" idx="0"/>
          </p:cNvCxnSpPr>
          <p:nvPr/>
        </p:nvCxnSpPr>
        <p:spPr>
          <a:xfrm rot="5400000">
            <a:off x="4532141" y="2434199"/>
            <a:ext cx="1071413" cy="99534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680" y="4842879"/>
            <a:ext cx="5352168" cy="948321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à coins arrondis 15"/>
          <p:cNvSpPr/>
          <p:nvPr/>
        </p:nvSpPr>
        <p:spPr>
          <a:xfrm>
            <a:off x="3537929" y="3467578"/>
            <a:ext cx="2064490" cy="94832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eur en angle 21"/>
          <p:cNvCxnSpPr>
            <a:stCxn id="16" idx="2"/>
            <a:endCxn id="1028" idx="0"/>
          </p:cNvCxnSpPr>
          <p:nvPr/>
        </p:nvCxnSpPr>
        <p:spPr>
          <a:xfrm rot="5400000">
            <a:off x="4166980" y="4439684"/>
            <a:ext cx="426980" cy="37941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3488315" y="3522708"/>
            <a:ext cx="2163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Maven, </a:t>
            </a:r>
            <a:r>
              <a:rPr lang="en-US" sz="2400" b="1" dirty="0" err="1"/>
              <a:t>j</a:t>
            </a:r>
            <a:r>
              <a:rPr lang="en-US" sz="2400" b="1" dirty="0" err="1" smtClean="0"/>
              <a:t>avac</a:t>
            </a:r>
            <a:endParaRPr lang="en-US" sz="2400" b="1" dirty="0" smtClean="0"/>
          </a:p>
          <a:p>
            <a:pPr algn="ctr"/>
            <a:r>
              <a:rPr lang="en-US" sz="2400" b="1" dirty="0" smtClean="0"/>
              <a:t>Injection &amp; APT</a:t>
            </a:r>
            <a:endParaRPr lang="en-US" sz="2400" b="1" dirty="0"/>
          </a:p>
        </p:txBody>
      </p:sp>
      <p:cxnSp>
        <p:nvCxnSpPr>
          <p:cNvPr id="24" name="Connecteur en angle 23"/>
          <p:cNvCxnSpPr>
            <a:stCxn id="1026" idx="1"/>
            <a:endCxn id="6" idx="3"/>
          </p:cNvCxnSpPr>
          <p:nvPr/>
        </p:nvCxnSpPr>
        <p:spPr>
          <a:xfrm rot="10800000">
            <a:off x="5652038" y="3938207"/>
            <a:ext cx="596362" cy="353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684564"/>
            <a:ext cx="2266950" cy="514350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338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609600"/>
            <a:ext cx="7467600" cy="74676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4600" y="762000"/>
            <a:ext cx="4038600" cy="2362200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b="1" dirty="0">
                <a:solidFill>
                  <a:srgbClr val="F79646"/>
                </a:solidFill>
              </a:rPr>
              <a:t>If you think there is room for a JSR</a:t>
            </a:r>
            <a:br>
              <a:rPr lang="en-US" b="1" dirty="0">
                <a:solidFill>
                  <a:srgbClr val="F79646"/>
                </a:solidFill>
              </a:rPr>
            </a:br>
            <a:r>
              <a:rPr lang="en-US" b="1" dirty="0">
                <a:solidFill>
                  <a:srgbClr val="F79646"/>
                </a:solidFill>
              </a:rPr>
              <a:t>Please tell us.</a:t>
            </a:r>
          </a:p>
        </p:txBody>
      </p:sp>
    </p:spTree>
    <p:extLst>
      <p:ext uri="{BB962C8B-B14F-4D97-AF65-F5344CB8AC3E}">
        <p14:creationId xmlns:p14="http://schemas.microsoft.com/office/powerpoint/2010/main" val="110562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EF83F-DC3D-2B41-8CED-EDA4CF3DA041}" type="slidenum">
              <a:rPr lang="en-US"/>
              <a:pPr/>
              <a:t>45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362200" y="5257800"/>
            <a:ext cx="4422835" cy="427502"/>
          </a:xfrm>
          <a:prstGeom prst="rect">
            <a:avLst/>
          </a:prstGeom>
        </p:spPr>
        <p:txBody>
          <a:bodyPr wrap="square" lIns="57607" tIns="28804" rIns="57607" bIns="28804">
            <a:spAutoFit/>
          </a:bodyPr>
          <a:lstStyle/>
          <a:p>
            <a:r>
              <a:rPr lang="en-US" sz="2400" dirty="0" smtClean="0"/>
              <a:t>https://github.com/dbaeli/ez18n</a:t>
            </a:r>
            <a:endParaRPr lang="en-US" sz="2400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533400" y="1828800"/>
            <a:ext cx="7843838" cy="2133600"/>
          </a:xfrm>
        </p:spPr>
        <p:txBody>
          <a:bodyPr>
            <a:normAutofit/>
          </a:bodyPr>
          <a:lstStyle/>
          <a:p>
            <a:r>
              <a:rPr lang="en-US" dirty="0" smtClean="0"/>
              <a:t>Ez18n is on GitHub.</a:t>
            </a:r>
            <a:br>
              <a:rPr lang="en-US" dirty="0" smtClean="0"/>
            </a:br>
            <a:r>
              <a:rPr lang="en-US" dirty="0" smtClean="0"/>
              <a:t>Just fork it !</a:t>
            </a:r>
            <a:endParaRPr lang="en-US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381000" y="304800"/>
            <a:ext cx="419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79646"/>
                </a:solidFill>
              </a:rPr>
              <a:t>Thank you !</a:t>
            </a:r>
            <a:endParaRPr lang="en-US" b="1" dirty="0">
              <a:solidFill>
                <a:srgbClr val="F79646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759091"/>
            <a:ext cx="3413109" cy="341310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62712" y="2761488"/>
            <a:ext cx="3410712" cy="34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5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desktop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139916"/>
            <a:ext cx="7772400" cy="4956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097339"/>
            <a:ext cx="2608308" cy="5074861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4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1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5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6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7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9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9571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</a:t>
            </a:r>
            <a:r>
              <a:rPr lang="en-US" dirty="0"/>
              <a:t>desktop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648096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1" y="1219200"/>
            <a:ext cx="2514600" cy="4892536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277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</a:t>
            </a:r>
            <a:r>
              <a:rPr lang="en-US" dirty="0"/>
              <a:t>desktop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862" y="1157286"/>
            <a:ext cx="7720738" cy="498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157287"/>
            <a:ext cx="2563633" cy="4987939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435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5334000"/>
          </a:xfrm>
        </p:spPr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How to manage text display ?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80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>
                <a:solidFill>
                  <a:srgbClr val="F79646"/>
                </a:solidFill>
              </a:rPr>
              <a:t>Java i18n pattern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provided tooling for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Dynamically bind the content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Texts, but also CSS and images (</a:t>
            </a:r>
            <a:r>
              <a:rPr lang="en-US" dirty="0" err="1" smtClean="0"/>
              <a:t>urls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Tooling :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java.util.ResourceBundle : for .properties reading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java.util.MessageFormat</a:t>
            </a:r>
            <a:r>
              <a:rPr lang="en-US" dirty="0" smtClean="0"/>
              <a:t> : tiny </a:t>
            </a:r>
            <a:r>
              <a:rPr lang="en-US" dirty="0" err="1" smtClean="0"/>
              <a:t>templating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fr-FR" dirty="0" smtClean="0"/>
              <a:t>.</a:t>
            </a:r>
            <a:r>
              <a:rPr lang="fr-FR" dirty="0" err="1" smtClean="0"/>
              <a:t>properties</a:t>
            </a:r>
            <a:r>
              <a:rPr lang="fr-FR" dirty="0" smtClean="0"/>
              <a:t> files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naming</a:t>
            </a:r>
            <a:r>
              <a:rPr lang="fr-FR" dirty="0" smtClean="0"/>
              <a:t> pattern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239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12694</TotalTime>
  <Words>1037</Words>
  <Application>Microsoft Office PowerPoint</Application>
  <PresentationFormat>Affichage à l'écran (4:3)</PresentationFormat>
  <Paragraphs>249</Paragraphs>
  <Slides>45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46" baseType="lpstr">
      <vt:lpstr>Thème Office</vt:lpstr>
      <vt:lpstr>Multi-device Content Display &amp;  Smart Use of Annotation Processing</vt:lpstr>
      <vt:lpstr>Speakers</vt:lpstr>
      <vt:lpstr>Présentation PowerPoint</vt:lpstr>
      <vt:lpstr>The case</vt:lpstr>
      <vt:lpstr>mobile &amp; desktop</vt:lpstr>
      <vt:lpstr>mobile &amp; desktop</vt:lpstr>
      <vt:lpstr>mobile &amp; desktop</vt:lpstr>
      <vt:lpstr>How to manage text display ?</vt:lpstr>
      <vt:lpstr>Java i18n pattern</vt:lpstr>
      <vt:lpstr>java.util.ResourceBundle</vt:lpstr>
      <vt:lpstr>java.util.MessageFormat</vt:lpstr>
      <vt:lpstr>.properties issues</vt:lpstr>
      <vt:lpstr>Improved i18n</vt:lpstr>
      <vt:lpstr>Improved i18n</vt:lpstr>
      <vt:lpstr>Annotations and Code generation</vt:lpstr>
      <vt:lpstr>Improved i18n benefits</vt:lpstr>
      <vt:lpstr>Extend this pattern for Multi-display</vt:lpstr>
      <vt:lpstr>Extended to displays</vt:lpstr>
      <vt:lpstr>Extended to displays</vt:lpstr>
      <vt:lpstr>APT to generate  .properties and ResourceBundle classes from annotations</vt:lpstr>
      <vt:lpstr>Behind the scene How APT works</vt:lpstr>
      <vt:lpstr>APT basics</vt:lpstr>
      <vt:lpstr>APT annotations</vt:lpstr>
      <vt:lpstr>APT Processors</vt:lpstr>
      <vt:lpstr>Processor code sample</vt:lpstr>
      <vt:lpstr>Similarities with java.lang.reflect</vt:lpstr>
      <vt:lpstr>APT command line</vt:lpstr>
      <vt:lpstr>APT tooling</vt:lpstr>
      <vt:lpstr>APT usages</vt:lpstr>
      <vt:lpstr>One or Two phase compilation</vt:lpstr>
      <vt:lpstr>Problems with APT </vt:lpstr>
      <vt:lpstr>It’s time to convince your team</vt:lpstr>
      <vt:lpstr>Go deep in Ez18n</vt:lpstr>
      <vt:lpstr>Ez18n - Big picture</vt:lpstr>
      <vt:lpstr>Ez18n - APT chaining</vt:lpstr>
      <vt:lpstr>From Messages to DesktopMessages.properties</vt:lpstr>
      <vt:lpstr>From Messages to MobileMessages.properties</vt:lpstr>
      <vt:lpstr>From Messages to MessagesDesktopBundle.java (1/2)</vt:lpstr>
      <vt:lpstr>From Messages to MessagesDesktopBundle.java (2/2)</vt:lpstr>
      <vt:lpstr>From Messages to META-INF/services/org.ez18n.sample.Messages</vt:lpstr>
      <vt:lpstr>A factory for the Messages implementations</vt:lpstr>
      <vt:lpstr>Client code sample with JUnit</vt:lpstr>
      <vt:lpstr>Ez18n - Summary</vt:lpstr>
      <vt:lpstr>If you think there is room for a JSR Please tell us.</vt:lpstr>
      <vt:lpstr>Ez18n is on GitHub. Just fork it !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gdu</dc:creator>
  <cp:keywords/>
  <dc:description/>
  <cp:lastModifiedBy>gdu</cp:lastModifiedBy>
  <cp:revision>363</cp:revision>
  <cp:lastPrinted>2012-09-17T12:46:17Z</cp:lastPrinted>
  <dcterms:created xsi:type="dcterms:W3CDTF">2012-06-10T16:50:33Z</dcterms:created>
  <dcterms:modified xsi:type="dcterms:W3CDTF">2012-09-17T12:47:10Z</dcterms:modified>
  <cp:category/>
</cp:coreProperties>
</file>